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Tomorrow Semi Bold"/>
      <p:regular r:id="rId17"/>
    </p:embeddedFont>
    <p:embeddedFont>
      <p:font typeface="Tomorrow Semi Bold"/>
      <p:regular r:id="rId18"/>
    </p:embeddedFont>
    <p:embeddedFont>
      <p:font typeface="Tomorrow Semi Bold"/>
      <p:regular r:id="rId19"/>
    </p:embeddedFont>
    <p:embeddedFont>
      <p:font typeface="Tomorrow Semi Bold"/>
      <p:regular r:id="rId20"/>
    </p:embeddedFont>
    <p:embeddedFont>
      <p:font typeface="Tomorrow"/>
      <p:regular r:id="rId21"/>
    </p:embeddedFont>
    <p:embeddedFont>
      <p:font typeface="Tomorrow"/>
      <p:regular r:id="rId22"/>
    </p:embeddedFont>
    <p:embeddedFont>
      <p:font typeface="Tomorrow"/>
      <p:regular r:id="rId23"/>
    </p:embeddedFont>
    <p:embeddedFont>
      <p:font typeface="Tomorrow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Data-Driven Customer Shopping Behavior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Uncovering actionable insights from 3,900 transactions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290518"/>
            <a:ext cx="3384352" cy="426244"/>
          </a:xfrm>
          <a:prstGeom prst="roundRect">
            <a:avLst>
              <a:gd name="adj" fmla="val 6386"/>
            </a:avLst>
          </a:prstGeom>
          <a:solidFill>
            <a:srgbClr val="E6E6E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6278" y="1412915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8455" y="1358503"/>
            <a:ext cx="283999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STRATEGIC RECOMMENDATIONS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80190" y="1807488"/>
            <a:ext cx="62793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Next Steps for Growth</a:t>
            </a:r>
            <a:endParaRPr lang="en-US" sz="4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8564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083243"/>
            <a:ext cx="29079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35736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Promote exclusive benefits and rewards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2173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4444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493454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Move returning buyers to loyal segment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578197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41074" y="58050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641074" y="6295430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Focus on high-revenue age groups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969651"/>
            <a:ext cx="2032040" cy="426244"/>
          </a:xfrm>
          <a:prstGeom prst="roundRect">
            <a:avLst>
              <a:gd name="adj" fmla="val 6386"/>
            </a:avLst>
          </a:prstGeom>
          <a:solidFill>
            <a:srgbClr val="E6E6E5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2037636"/>
            <a:ext cx="175986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2486620"/>
            <a:ext cx="67913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Foundation for Analysis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364890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6280190" y="468070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Transactions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80190" y="517112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Comprehensive purchase records analyzed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893493" y="364890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8893493" y="468070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893493" y="517112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Customer demographics, purchases, behavior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06795" y="364890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37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11506795" y="468070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1506795" y="517112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Review ratings imputed by category median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6027"/>
            <a:ext cx="72641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Preparation Pipeline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50118"/>
            <a:ext cx="8284131" cy="35783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70583" y="5054734"/>
            <a:ext cx="1230052" cy="448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Clean &amp; Standardize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2770583" y="5566520"/>
            <a:ext cx="1230052" cy="537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Normalize columns and formats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929042" y="5054734"/>
            <a:ext cx="1230052" cy="448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Engineer Features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5929042" y="5566520"/>
            <a:ext cx="1230052" cy="537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Create age groups and metrics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1195275" y="3173002"/>
            <a:ext cx="1230052" cy="224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Load Data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1195275" y="3460756"/>
            <a:ext cx="1230052" cy="358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Import raw files and sources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457428" y="3173002"/>
            <a:ext cx="1230053" cy="448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Database Integration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457428" y="3684787"/>
            <a:ext cx="1230053" cy="537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Push to PostgreSQL for analysis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4369415" y="3173002"/>
            <a:ext cx="1230053" cy="672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Handle Missing Values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4369415" y="3908818"/>
            <a:ext cx="1230053" cy="358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Impute or remove gaps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9638943" y="2851904"/>
            <a:ext cx="29788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Transformations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638943" y="3433048"/>
            <a:ext cx="4205168" cy="3141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Standardized column naming conventions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Created age groups and purchase frequency metrics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Removed redundant promo code field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Integrated with PostgreSQL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90324" y="1478518"/>
            <a:ext cx="2009656" cy="369451"/>
          </a:xfrm>
          <a:prstGeom prst="roundRect">
            <a:avLst>
              <a:gd name="adj" fmla="val 6407"/>
            </a:avLst>
          </a:prstGeom>
          <a:noFill/>
          <a:ln w="7620">
            <a:solidFill>
              <a:srgbClr val="1D1D1B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16293" y="1584365"/>
            <a:ext cx="157758" cy="1577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52870" y="1545312"/>
            <a:ext cx="1521142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0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REVENUE INSIGHTS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90324" y="1916549"/>
            <a:ext cx="7614523" cy="616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Gender &amp; Subscription Impact</a:t>
            </a:r>
            <a:endParaRPr lang="en-US" sz="3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24" y="3067131"/>
            <a:ext cx="6385560" cy="34952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63445" y="2961680"/>
            <a:ext cx="2465665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Findings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563445" y="3441263"/>
            <a:ext cx="6384250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Female customers generate 9% more revenue than male customers.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7563445" y="4185642"/>
            <a:ext cx="6384250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Subscribers contribute 37% higher total revenue despite representing smaller customer base.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7563445" y="4930021"/>
            <a:ext cx="638425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Opportunity: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Expand subscription program to boost lifetime value.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42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Customer Segmentation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732014"/>
            <a:ext cx="2367558" cy="2523172"/>
          </a:xfrm>
          <a:prstGeom prst="roundRect">
            <a:avLst>
              <a:gd name="adj" fmla="val 1437"/>
            </a:avLst>
          </a:prstGeom>
          <a:solidFill>
            <a:srgbClr val="F0EAEA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958828"/>
            <a:ext cx="19139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803577"/>
            <a:ext cx="19139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1-2 purchases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5302568"/>
            <a:ext cx="19139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Entry point for growth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3388162" y="3732014"/>
            <a:ext cx="2367558" cy="2523172"/>
          </a:xfrm>
          <a:prstGeom prst="roundRect">
            <a:avLst>
              <a:gd name="adj" fmla="val 1437"/>
            </a:avLst>
          </a:prstGeom>
          <a:solidFill>
            <a:srgbClr val="F0EAEA"/>
          </a:solidFill>
          <a:ln/>
        </p:spPr>
      </p:sp>
      <p:sp>
        <p:nvSpPr>
          <p:cNvPr id="9" name="Text 6"/>
          <p:cNvSpPr/>
          <p:nvPr/>
        </p:nvSpPr>
        <p:spPr>
          <a:xfrm>
            <a:off x="3614976" y="3958828"/>
            <a:ext cx="19139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3614976" y="4803577"/>
            <a:ext cx="19139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3-5 purchases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614976" y="5302568"/>
            <a:ext cx="19139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Building loyalty phase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982533" y="3732014"/>
            <a:ext cx="2367558" cy="2523172"/>
          </a:xfrm>
          <a:prstGeom prst="roundRect">
            <a:avLst>
              <a:gd name="adj" fmla="val 1437"/>
            </a:avLst>
          </a:prstGeom>
          <a:solidFill>
            <a:srgbClr val="F0EAEA"/>
          </a:solidFill>
          <a:ln/>
        </p:spPr>
      </p:sp>
      <p:sp>
        <p:nvSpPr>
          <p:cNvPr id="13" name="Text 10"/>
          <p:cNvSpPr/>
          <p:nvPr/>
        </p:nvSpPr>
        <p:spPr>
          <a:xfrm>
            <a:off x="6209348" y="3958828"/>
            <a:ext cx="19139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209348" y="4803577"/>
            <a:ext cx="19139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5+ purchases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209348" y="5302568"/>
            <a:ext cx="19139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High subscription rate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342"/>
            <a:ext cx="90342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Top-Rated Products Drive Value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829282"/>
            <a:ext cx="35240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Highest Average Ratings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410426"/>
            <a:ext cx="4205168" cy="213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Blouse - 4.8 stars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Jewelry - 4.7 stars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Pants - 4.6 stars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Dress - 4.5 stars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Shirt - 4.5 stars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5746194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FEFEF"/>
                </a:highlight>
                <a:latin typeface="Tomorrow" pitchFamily="34" charset="0"/>
                <a:ea typeface="Tomorrow" pitchFamily="34" charset="-122"/>
                <a:cs typeface="Tomorrow" pitchFamily="34" charset="-120"/>
              </a:rPr>
              <a:t>Feature these products prominently in marketing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98840"/>
            <a:ext cx="2376249" cy="426244"/>
          </a:xfrm>
          <a:prstGeom prst="roundRect">
            <a:avLst>
              <a:gd name="adj" fmla="val 6386"/>
            </a:avLst>
          </a:prstGeom>
          <a:solidFill>
            <a:srgbClr val="E6E6E5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321237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266825"/>
            <a:ext cx="183189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DISCOUNT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715810"/>
            <a:ext cx="117727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Smart Spenders &amp; Discount Dependency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64750"/>
            <a:ext cx="2411968" cy="2411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5460206"/>
            <a:ext cx="38388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High-Value Discount Users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595062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Customers using discounts while spending above average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764750"/>
            <a:ext cx="2411968" cy="24119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35893" y="5460206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235893" y="63049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Top 5 products with highest discount usage rates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764750"/>
            <a:ext cx="2411968" cy="2411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77995" y="5460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Margin Control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677995" y="595062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Balance promotional sales with profitability goals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875" y="1707594"/>
            <a:ext cx="8709898" cy="635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Shipping Preferences &amp; Spending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1875" y="2798921"/>
            <a:ext cx="2542342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Purchase Patterns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11875" y="3298865"/>
            <a:ext cx="6355199" cy="616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Express shipping customers demonstrate higher average purchase amounts compared to standard shipping users.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1875" y="4079915"/>
            <a:ext cx="6355199" cy="616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Insight: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Premium shipping correlates with premium spending behavior.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1875" y="4860965"/>
            <a:ext cx="6355199" cy="616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Target express shipping users with exclusive offers and high-value product recommendations.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424499" y="2616637"/>
            <a:ext cx="6648093" cy="3905369"/>
          </a:xfrm>
          <a:prstGeom prst="roundRect">
            <a:avLst>
              <a:gd name="adj" fmla="val 781"/>
            </a:avLst>
          </a:prstGeom>
          <a:solidFill>
            <a:srgbClr val="1D1D1B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7858" y="2902293"/>
            <a:ext cx="6118860" cy="33492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920" y="699849"/>
            <a:ext cx="5434489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Power BI Dashboard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17920" y="1641872"/>
            <a:ext cx="7680960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Comprehensive visual analytics platform integrating all key metrics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920" y="2179796"/>
            <a:ext cx="522446" cy="52244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17920" y="2942987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Real-Time Insights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6217920" y="3384947"/>
            <a:ext cx="7680960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Monitor revenue, customer segments, and product performance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7920" y="4091464"/>
            <a:ext cx="522446" cy="52244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17920" y="4854654"/>
            <a:ext cx="261318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Interactive Filtering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6217920" y="5296614"/>
            <a:ext cx="7680960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Drill down by category, age group, season, and location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7920" y="6003131"/>
            <a:ext cx="522446" cy="52244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217920" y="6766322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Actionable Metrics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6217920" y="7208282"/>
            <a:ext cx="7680960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Track KPIs and identify growth opportunities instantly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2026-02-23T02:00:44Z</dcterms:created>
  <dcterms:modified xsi:type="dcterms:W3CDTF">2026-02-23T02:00:44Z</dcterms:modified>
</cp:coreProperties>
</file>